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
  </p:notesMasterIdLst>
  <p:sldIdLst>
    <p:sldId id="256" r:id="rId2"/>
    <p:sldId id="271" r:id="rId3"/>
    <p:sldId id="270" r:id="rId4"/>
    <p:sldId id="272" r:id="rId5"/>
    <p:sldId id="257" r:id="rId6"/>
    <p:sldId id="273" r:id="rId7"/>
    <p:sldId id="274" r:id="rId8"/>
    <p:sldId id="275" r:id="rId9"/>
    <p:sldId id="27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679"/>
  </p:normalViewPr>
  <p:slideViewPr>
    <p:cSldViewPr snapToGrid="0" snapToObjects="1">
      <p:cViewPr>
        <p:scale>
          <a:sx n="85" d="100"/>
          <a:sy n="85" d="100"/>
        </p:scale>
        <p:origin x="1056"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241CB6-DEF5-FA4C-B88A-D55A0C49AB6C}" type="datetimeFigureOut">
              <a:rPr lang="en-US" smtClean="0"/>
              <a:t>1/25/21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99FB1A-2BF5-054E-9853-8E6AE0A5E09E}" type="slidenum">
              <a:rPr lang="en-US" smtClean="0"/>
              <a:t>‹#›</a:t>
            </a:fld>
            <a:endParaRPr lang="en-US"/>
          </a:p>
        </p:txBody>
      </p:sp>
    </p:spTree>
    <p:extLst>
      <p:ext uri="{BB962C8B-B14F-4D97-AF65-F5344CB8AC3E}">
        <p14:creationId xmlns:p14="http://schemas.microsoft.com/office/powerpoint/2010/main" val="2321159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99FB1A-2BF5-054E-9853-8E6AE0A5E09E}" type="slidenum">
              <a:rPr lang="en-US" smtClean="0"/>
              <a:t>1</a:t>
            </a:fld>
            <a:endParaRPr lang="en-US"/>
          </a:p>
        </p:txBody>
      </p:sp>
    </p:spTree>
    <p:extLst>
      <p:ext uri="{BB962C8B-B14F-4D97-AF65-F5344CB8AC3E}">
        <p14:creationId xmlns:p14="http://schemas.microsoft.com/office/powerpoint/2010/main" val="48578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99FB1A-2BF5-054E-9853-8E6AE0A5E09E}" type="slidenum">
              <a:rPr lang="en-US" smtClean="0"/>
              <a:t>2</a:t>
            </a:fld>
            <a:endParaRPr lang="en-US"/>
          </a:p>
        </p:txBody>
      </p:sp>
    </p:spTree>
    <p:extLst>
      <p:ext uri="{BB962C8B-B14F-4D97-AF65-F5344CB8AC3E}">
        <p14:creationId xmlns:p14="http://schemas.microsoft.com/office/powerpoint/2010/main" val="2924251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99FB1A-2BF5-054E-9853-8E6AE0A5E09E}" type="slidenum">
              <a:rPr lang="en-US" smtClean="0"/>
              <a:t>3</a:t>
            </a:fld>
            <a:endParaRPr lang="en-US"/>
          </a:p>
        </p:txBody>
      </p:sp>
    </p:spTree>
    <p:extLst>
      <p:ext uri="{BB962C8B-B14F-4D97-AF65-F5344CB8AC3E}">
        <p14:creationId xmlns:p14="http://schemas.microsoft.com/office/powerpoint/2010/main" val="1886979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99FB1A-2BF5-054E-9853-8E6AE0A5E09E}" type="slidenum">
              <a:rPr lang="en-US" smtClean="0"/>
              <a:t>4</a:t>
            </a:fld>
            <a:endParaRPr lang="en-US"/>
          </a:p>
        </p:txBody>
      </p:sp>
    </p:spTree>
    <p:extLst>
      <p:ext uri="{BB962C8B-B14F-4D97-AF65-F5344CB8AC3E}">
        <p14:creationId xmlns:p14="http://schemas.microsoft.com/office/powerpoint/2010/main" val="2565648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99FB1A-2BF5-054E-9853-8E6AE0A5E09E}" type="slidenum">
              <a:rPr lang="en-US" smtClean="0"/>
              <a:t>5</a:t>
            </a:fld>
            <a:endParaRPr lang="en-US"/>
          </a:p>
        </p:txBody>
      </p:sp>
    </p:spTree>
    <p:extLst>
      <p:ext uri="{BB962C8B-B14F-4D97-AF65-F5344CB8AC3E}">
        <p14:creationId xmlns:p14="http://schemas.microsoft.com/office/powerpoint/2010/main" val="1222648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99FB1A-2BF5-054E-9853-8E6AE0A5E09E}" type="slidenum">
              <a:rPr lang="en-US" smtClean="0"/>
              <a:t>6</a:t>
            </a:fld>
            <a:endParaRPr lang="en-US"/>
          </a:p>
        </p:txBody>
      </p:sp>
    </p:spTree>
    <p:extLst>
      <p:ext uri="{BB962C8B-B14F-4D97-AF65-F5344CB8AC3E}">
        <p14:creationId xmlns:p14="http://schemas.microsoft.com/office/powerpoint/2010/main" val="954172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99FB1A-2BF5-054E-9853-8E6AE0A5E09E}" type="slidenum">
              <a:rPr lang="en-US" smtClean="0"/>
              <a:t>7</a:t>
            </a:fld>
            <a:endParaRPr lang="en-US"/>
          </a:p>
        </p:txBody>
      </p:sp>
    </p:spTree>
    <p:extLst>
      <p:ext uri="{BB962C8B-B14F-4D97-AF65-F5344CB8AC3E}">
        <p14:creationId xmlns:p14="http://schemas.microsoft.com/office/powerpoint/2010/main" val="3150368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99FB1A-2BF5-054E-9853-8E6AE0A5E09E}" type="slidenum">
              <a:rPr lang="en-US" smtClean="0"/>
              <a:t>8</a:t>
            </a:fld>
            <a:endParaRPr lang="en-US"/>
          </a:p>
        </p:txBody>
      </p:sp>
    </p:spTree>
    <p:extLst>
      <p:ext uri="{BB962C8B-B14F-4D97-AF65-F5344CB8AC3E}">
        <p14:creationId xmlns:p14="http://schemas.microsoft.com/office/powerpoint/2010/main" val="2037132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99FB1A-2BF5-054E-9853-8E6AE0A5E09E}" type="slidenum">
              <a:rPr lang="en-US" smtClean="0"/>
              <a:t>9</a:t>
            </a:fld>
            <a:endParaRPr lang="en-US"/>
          </a:p>
        </p:txBody>
      </p:sp>
    </p:spTree>
    <p:extLst>
      <p:ext uri="{BB962C8B-B14F-4D97-AF65-F5344CB8AC3E}">
        <p14:creationId xmlns:p14="http://schemas.microsoft.com/office/powerpoint/2010/main" val="36706076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1/25/21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1/25/21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1/25/21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34E3-3A9D-F246-B201-66164C93F37C}"/>
              </a:ext>
            </a:extLst>
          </p:cNvPr>
          <p:cNvSpPr>
            <a:spLocks noGrp="1"/>
          </p:cNvSpPr>
          <p:nvPr>
            <p:ph type="ctrTitle"/>
          </p:nvPr>
        </p:nvSpPr>
        <p:spPr>
          <a:xfrm>
            <a:off x="1876424" y="2614613"/>
            <a:ext cx="8791575" cy="987425"/>
          </a:xfrm>
        </p:spPr>
        <p:txBody>
          <a:bodyPr>
            <a:noAutofit/>
          </a:bodyPr>
          <a:lstStyle/>
          <a:p>
            <a:r>
              <a:rPr lang="en-US" sz="6000" cap="none" dirty="0">
                <a:cs typeface="Al Bayan Plain" pitchFamily="2" charset="-78"/>
              </a:rPr>
              <a:t>‘</a:t>
            </a:r>
            <a:r>
              <a:rPr lang="en-US" sz="6000" cap="none" dirty="0" err="1">
                <a:cs typeface="Al Bayan Plain" pitchFamily="2" charset="-78"/>
              </a:rPr>
              <a:t>SubTracked</a:t>
            </a:r>
            <a:r>
              <a:rPr lang="en-US" sz="6000" cap="none" dirty="0">
                <a:cs typeface="Al Bayan Plain" pitchFamily="2" charset="-78"/>
              </a:rPr>
              <a:t>’</a:t>
            </a:r>
          </a:p>
        </p:txBody>
      </p:sp>
      <p:sp>
        <p:nvSpPr>
          <p:cNvPr id="3" name="Subtitle 2">
            <a:extLst>
              <a:ext uri="{FF2B5EF4-FFF2-40B4-BE49-F238E27FC236}">
                <a16:creationId xmlns:a16="http://schemas.microsoft.com/office/drawing/2014/main" id="{DEC22C8F-F665-AD4E-9306-A401512A2D51}"/>
              </a:ext>
            </a:extLst>
          </p:cNvPr>
          <p:cNvSpPr>
            <a:spLocks noGrp="1"/>
          </p:cNvSpPr>
          <p:nvPr>
            <p:ph type="subTitle" idx="1"/>
          </p:nvPr>
        </p:nvSpPr>
        <p:spPr/>
        <p:txBody>
          <a:bodyPr/>
          <a:lstStyle/>
          <a:p>
            <a:r>
              <a:rPr lang="en-US" dirty="0"/>
              <a:t>Connor Flynn, Finlay George &amp; Daniel Waldow</a:t>
            </a:r>
          </a:p>
        </p:txBody>
      </p:sp>
      <p:sp>
        <p:nvSpPr>
          <p:cNvPr id="4" name="Title 1">
            <a:extLst>
              <a:ext uri="{FF2B5EF4-FFF2-40B4-BE49-F238E27FC236}">
                <a16:creationId xmlns:a16="http://schemas.microsoft.com/office/drawing/2014/main" id="{FE2F29B6-5FCC-C640-9EC0-34E15D49B96A}"/>
              </a:ext>
            </a:extLst>
          </p:cNvPr>
          <p:cNvSpPr txBox="1">
            <a:spLocks/>
          </p:cNvSpPr>
          <p:nvPr/>
        </p:nvSpPr>
        <p:spPr>
          <a:xfrm>
            <a:off x="1876424" y="776288"/>
            <a:ext cx="8791575" cy="18383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sz="2800" i="1" dirty="0"/>
              <a:t>Full Stack Application</a:t>
            </a:r>
            <a:endParaRPr lang="en-US" dirty="0"/>
          </a:p>
        </p:txBody>
      </p:sp>
    </p:spTree>
    <p:extLst>
      <p:ext uri="{BB962C8B-B14F-4D97-AF65-F5344CB8AC3E}">
        <p14:creationId xmlns:p14="http://schemas.microsoft.com/office/powerpoint/2010/main" val="3132812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D2C44-3749-654C-A755-2AD24C4AFEA0}"/>
              </a:ext>
            </a:extLst>
          </p:cNvPr>
          <p:cNvSpPr>
            <a:spLocks noGrp="1"/>
          </p:cNvSpPr>
          <p:nvPr>
            <p:ph type="title"/>
          </p:nvPr>
        </p:nvSpPr>
        <p:spPr/>
        <p:txBody>
          <a:bodyPr/>
          <a:lstStyle/>
          <a:p>
            <a:r>
              <a:rPr lang="en-US" dirty="0"/>
              <a:t>What is </a:t>
            </a:r>
            <a:r>
              <a:rPr lang="en-US" dirty="0" err="1"/>
              <a:t>SubTracked</a:t>
            </a:r>
            <a:r>
              <a:rPr lang="en-US" dirty="0"/>
              <a:t>?</a:t>
            </a:r>
          </a:p>
        </p:txBody>
      </p:sp>
      <p:sp>
        <p:nvSpPr>
          <p:cNvPr id="3" name="Content Placeholder 2">
            <a:extLst>
              <a:ext uri="{FF2B5EF4-FFF2-40B4-BE49-F238E27FC236}">
                <a16:creationId xmlns:a16="http://schemas.microsoft.com/office/drawing/2014/main" id="{1A54DFB9-7324-3545-8A14-B73E7F2E1E8D}"/>
              </a:ext>
            </a:extLst>
          </p:cNvPr>
          <p:cNvSpPr>
            <a:spLocks noGrp="1"/>
          </p:cNvSpPr>
          <p:nvPr>
            <p:ph idx="1"/>
          </p:nvPr>
        </p:nvSpPr>
        <p:spPr>
          <a:xfrm>
            <a:off x="1141412" y="2097088"/>
            <a:ext cx="9905999" cy="3541714"/>
          </a:xfrm>
        </p:spPr>
        <p:txBody>
          <a:bodyPr>
            <a:noAutofit/>
          </a:bodyPr>
          <a:lstStyle/>
          <a:p>
            <a:pPr marL="0" indent="0">
              <a:buNone/>
            </a:pPr>
            <a:r>
              <a:rPr lang="en-AU" b="1" dirty="0"/>
              <a:t>Purpose</a:t>
            </a:r>
          </a:p>
          <a:p>
            <a:r>
              <a:rPr lang="en-AU" dirty="0"/>
              <a:t>The </a:t>
            </a:r>
            <a:r>
              <a:rPr lang="en-AU" dirty="0" err="1"/>
              <a:t>SubTracked</a:t>
            </a:r>
            <a:r>
              <a:rPr lang="en-AU" dirty="0"/>
              <a:t> application is a subscription management platform, allowing users to roll all of their subscriptions together into one easy web application. This allows users to manage their subscriptions with ease, removing the stress of not knowing when payments are due.</a:t>
            </a:r>
          </a:p>
        </p:txBody>
      </p:sp>
    </p:spTree>
    <p:extLst>
      <p:ext uri="{BB962C8B-B14F-4D97-AF65-F5344CB8AC3E}">
        <p14:creationId xmlns:p14="http://schemas.microsoft.com/office/powerpoint/2010/main" val="11387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D2C44-3749-654C-A755-2AD24C4AFEA0}"/>
              </a:ext>
            </a:extLst>
          </p:cNvPr>
          <p:cNvSpPr>
            <a:spLocks noGrp="1"/>
          </p:cNvSpPr>
          <p:nvPr>
            <p:ph type="title"/>
          </p:nvPr>
        </p:nvSpPr>
        <p:spPr/>
        <p:txBody>
          <a:bodyPr/>
          <a:lstStyle/>
          <a:p>
            <a:r>
              <a:rPr lang="en-US" dirty="0"/>
              <a:t>What is </a:t>
            </a:r>
            <a:r>
              <a:rPr lang="en-US" dirty="0" err="1"/>
              <a:t>SubTracked</a:t>
            </a:r>
            <a:r>
              <a:rPr lang="en-US" dirty="0"/>
              <a:t>?</a:t>
            </a:r>
          </a:p>
        </p:txBody>
      </p:sp>
      <p:sp>
        <p:nvSpPr>
          <p:cNvPr id="3" name="Content Placeholder 2">
            <a:extLst>
              <a:ext uri="{FF2B5EF4-FFF2-40B4-BE49-F238E27FC236}">
                <a16:creationId xmlns:a16="http://schemas.microsoft.com/office/drawing/2014/main" id="{1A54DFB9-7324-3545-8A14-B73E7F2E1E8D}"/>
              </a:ext>
            </a:extLst>
          </p:cNvPr>
          <p:cNvSpPr>
            <a:spLocks noGrp="1"/>
          </p:cNvSpPr>
          <p:nvPr>
            <p:ph idx="1"/>
          </p:nvPr>
        </p:nvSpPr>
        <p:spPr>
          <a:xfrm>
            <a:off x="1141412" y="2097088"/>
            <a:ext cx="9905999" cy="3541714"/>
          </a:xfrm>
        </p:spPr>
        <p:txBody>
          <a:bodyPr>
            <a:noAutofit/>
          </a:bodyPr>
          <a:lstStyle/>
          <a:p>
            <a:pPr marL="0" indent="0">
              <a:buNone/>
            </a:pPr>
            <a:r>
              <a:rPr lang="en-AU" b="1" dirty="0"/>
              <a:t>Functionality and Features</a:t>
            </a:r>
          </a:p>
          <a:p>
            <a:r>
              <a:rPr lang="en-AU" dirty="0" err="1"/>
              <a:t>SubTracked</a:t>
            </a:r>
            <a:r>
              <a:rPr lang="en-AU" dirty="0"/>
              <a:t> features:</a:t>
            </a:r>
          </a:p>
          <a:p>
            <a:pPr lvl="1"/>
            <a:r>
              <a:rPr lang="en-AU" dirty="0"/>
              <a:t>an intuitive design inspired by a 'less is more' approach, making it is easy to navigate and manage subscriptions</a:t>
            </a:r>
          </a:p>
          <a:p>
            <a:pPr lvl="1"/>
            <a:r>
              <a:rPr lang="en-AU" dirty="0"/>
              <a:t>alerts to notify users when they have upcoming payments, including cost and due date</a:t>
            </a:r>
          </a:p>
          <a:p>
            <a:pPr lvl="1"/>
            <a:r>
              <a:rPr lang="en-AU" dirty="0"/>
              <a:t>a flexible creation system allowing for any subscription to be managed by users, including the facility to edit and delete subscriptions as needed</a:t>
            </a:r>
          </a:p>
        </p:txBody>
      </p:sp>
    </p:spTree>
    <p:extLst>
      <p:ext uri="{BB962C8B-B14F-4D97-AF65-F5344CB8AC3E}">
        <p14:creationId xmlns:p14="http://schemas.microsoft.com/office/powerpoint/2010/main" val="145291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D2C44-3749-654C-A755-2AD24C4AFEA0}"/>
              </a:ext>
            </a:extLst>
          </p:cNvPr>
          <p:cNvSpPr>
            <a:spLocks noGrp="1"/>
          </p:cNvSpPr>
          <p:nvPr>
            <p:ph type="title"/>
          </p:nvPr>
        </p:nvSpPr>
        <p:spPr/>
        <p:txBody>
          <a:bodyPr/>
          <a:lstStyle/>
          <a:p>
            <a:r>
              <a:rPr lang="en-US" dirty="0"/>
              <a:t>What is </a:t>
            </a:r>
            <a:r>
              <a:rPr lang="en-US" dirty="0" err="1"/>
              <a:t>SubTracked</a:t>
            </a:r>
            <a:r>
              <a:rPr lang="en-US" dirty="0"/>
              <a:t>?</a:t>
            </a:r>
          </a:p>
        </p:txBody>
      </p:sp>
      <p:sp>
        <p:nvSpPr>
          <p:cNvPr id="3" name="Content Placeholder 2">
            <a:extLst>
              <a:ext uri="{FF2B5EF4-FFF2-40B4-BE49-F238E27FC236}">
                <a16:creationId xmlns:a16="http://schemas.microsoft.com/office/drawing/2014/main" id="{1A54DFB9-7324-3545-8A14-B73E7F2E1E8D}"/>
              </a:ext>
            </a:extLst>
          </p:cNvPr>
          <p:cNvSpPr>
            <a:spLocks noGrp="1"/>
          </p:cNvSpPr>
          <p:nvPr>
            <p:ph idx="1"/>
          </p:nvPr>
        </p:nvSpPr>
        <p:spPr>
          <a:xfrm>
            <a:off x="1141412" y="2097088"/>
            <a:ext cx="9905999" cy="4094162"/>
          </a:xfrm>
        </p:spPr>
        <p:txBody>
          <a:bodyPr>
            <a:noAutofit/>
          </a:bodyPr>
          <a:lstStyle/>
          <a:p>
            <a:pPr marL="0" indent="0">
              <a:buNone/>
            </a:pPr>
            <a:r>
              <a:rPr lang="en-AU" b="1" dirty="0"/>
              <a:t>Target Audience</a:t>
            </a:r>
          </a:p>
          <a:p>
            <a:r>
              <a:rPr lang="en-AU" dirty="0" err="1"/>
              <a:t>SubTracked</a:t>
            </a:r>
            <a:r>
              <a:rPr lang="en-AU" dirty="0"/>
              <a:t> is designed for anyone who wants to keep up to date with their subscriptions and take control of their subscription costs</a:t>
            </a:r>
          </a:p>
          <a:p>
            <a:pPr marL="0" indent="0">
              <a:buNone/>
            </a:pPr>
            <a:r>
              <a:rPr lang="en-AU" b="1" dirty="0"/>
              <a:t>Tech Stack</a:t>
            </a:r>
          </a:p>
          <a:p>
            <a:r>
              <a:rPr lang="en-AU" dirty="0" err="1"/>
              <a:t>SubTracked</a:t>
            </a:r>
            <a:r>
              <a:rPr lang="en-AU" dirty="0"/>
              <a:t> features a diverse tech stack, including:</a:t>
            </a:r>
          </a:p>
          <a:p>
            <a:pPr lvl="1"/>
            <a:r>
              <a:rPr lang="en-AU" dirty="0"/>
              <a:t>Ruby on Rails, JavaScript, React, HTML5, CSS3, PostgreSQL Database</a:t>
            </a:r>
          </a:p>
          <a:p>
            <a:pPr lvl="1"/>
            <a:r>
              <a:rPr lang="en-AU" dirty="0"/>
              <a:t>Deployed on: Heroku (Backend) &amp; </a:t>
            </a:r>
            <a:r>
              <a:rPr lang="en-AU" dirty="0" err="1"/>
              <a:t>Netlify</a:t>
            </a:r>
            <a:r>
              <a:rPr lang="en-AU" dirty="0"/>
              <a:t> (Frontend)</a:t>
            </a:r>
          </a:p>
        </p:txBody>
      </p:sp>
    </p:spTree>
    <p:extLst>
      <p:ext uri="{BB962C8B-B14F-4D97-AF65-F5344CB8AC3E}">
        <p14:creationId xmlns:p14="http://schemas.microsoft.com/office/powerpoint/2010/main" val="145661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8CD62-01DC-6246-A4AF-1CE5CE96B8ED}"/>
              </a:ext>
            </a:extLst>
          </p:cNvPr>
          <p:cNvSpPr>
            <a:spLocks noGrp="1"/>
          </p:cNvSpPr>
          <p:nvPr>
            <p:ph type="title"/>
          </p:nvPr>
        </p:nvSpPr>
        <p:spPr>
          <a:xfrm>
            <a:off x="1143001" y="0"/>
            <a:ext cx="9905998" cy="1478570"/>
          </a:xfrm>
        </p:spPr>
        <p:txBody>
          <a:bodyPr/>
          <a:lstStyle/>
          <a:p>
            <a:r>
              <a:rPr lang="en-US" dirty="0"/>
              <a:t>Data Flow</a:t>
            </a:r>
          </a:p>
        </p:txBody>
      </p:sp>
      <p:pic>
        <p:nvPicPr>
          <p:cNvPr id="4" name="Picture 3">
            <a:extLst>
              <a:ext uri="{FF2B5EF4-FFF2-40B4-BE49-F238E27FC236}">
                <a16:creationId xmlns:a16="http://schemas.microsoft.com/office/drawing/2014/main" id="{B59D83C4-E9AA-5F4A-AB1B-27AD7A5DE8D8}"/>
              </a:ext>
            </a:extLst>
          </p:cNvPr>
          <p:cNvPicPr>
            <a:picLocks noChangeAspect="1"/>
          </p:cNvPicPr>
          <p:nvPr/>
        </p:nvPicPr>
        <p:blipFill rotWithShape="1">
          <a:blip r:embed="rId3"/>
          <a:srcRect r="585" b="1135"/>
          <a:stretch/>
        </p:blipFill>
        <p:spPr>
          <a:xfrm>
            <a:off x="-43244" y="1154244"/>
            <a:ext cx="12235244" cy="4781862"/>
          </a:xfrm>
          <a:prstGeom prst="rect">
            <a:avLst/>
          </a:prstGeom>
        </p:spPr>
      </p:pic>
    </p:spTree>
    <p:extLst>
      <p:ext uri="{BB962C8B-B14F-4D97-AF65-F5344CB8AC3E}">
        <p14:creationId xmlns:p14="http://schemas.microsoft.com/office/powerpoint/2010/main" val="2530920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8CD62-01DC-6246-A4AF-1CE5CE96B8ED}"/>
              </a:ext>
            </a:extLst>
          </p:cNvPr>
          <p:cNvSpPr>
            <a:spLocks noGrp="1"/>
          </p:cNvSpPr>
          <p:nvPr>
            <p:ph type="title"/>
          </p:nvPr>
        </p:nvSpPr>
        <p:spPr>
          <a:xfrm>
            <a:off x="1143001" y="0"/>
            <a:ext cx="9905998" cy="1478570"/>
          </a:xfrm>
        </p:spPr>
        <p:txBody>
          <a:bodyPr/>
          <a:lstStyle/>
          <a:p>
            <a:r>
              <a:rPr lang="en-US" dirty="0"/>
              <a:t>Application Architecture</a:t>
            </a:r>
          </a:p>
        </p:txBody>
      </p:sp>
      <p:pic>
        <p:nvPicPr>
          <p:cNvPr id="5" name="Picture 4">
            <a:extLst>
              <a:ext uri="{FF2B5EF4-FFF2-40B4-BE49-F238E27FC236}">
                <a16:creationId xmlns:a16="http://schemas.microsoft.com/office/drawing/2014/main" id="{77F67C17-D084-2F4B-BCCF-60240BEC4B25}"/>
              </a:ext>
            </a:extLst>
          </p:cNvPr>
          <p:cNvPicPr>
            <a:picLocks noChangeAspect="1"/>
          </p:cNvPicPr>
          <p:nvPr/>
        </p:nvPicPr>
        <p:blipFill>
          <a:blip r:embed="rId3"/>
          <a:stretch>
            <a:fillRect/>
          </a:stretch>
        </p:blipFill>
        <p:spPr>
          <a:xfrm>
            <a:off x="0" y="1146310"/>
            <a:ext cx="12192000" cy="4565380"/>
          </a:xfrm>
          <a:prstGeom prst="rect">
            <a:avLst/>
          </a:prstGeom>
        </p:spPr>
      </p:pic>
    </p:spTree>
    <p:extLst>
      <p:ext uri="{BB962C8B-B14F-4D97-AF65-F5344CB8AC3E}">
        <p14:creationId xmlns:p14="http://schemas.microsoft.com/office/powerpoint/2010/main" val="4125152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D2C44-3749-654C-A755-2AD24C4AFEA0}"/>
              </a:ext>
            </a:extLst>
          </p:cNvPr>
          <p:cNvSpPr>
            <a:spLocks noGrp="1"/>
          </p:cNvSpPr>
          <p:nvPr>
            <p:ph type="title"/>
          </p:nvPr>
        </p:nvSpPr>
        <p:spPr/>
        <p:txBody>
          <a:bodyPr/>
          <a:lstStyle/>
          <a:p>
            <a:r>
              <a:rPr lang="en-US" dirty="0"/>
              <a:t>User Stories?</a:t>
            </a:r>
          </a:p>
        </p:txBody>
      </p:sp>
      <p:sp>
        <p:nvSpPr>
          <p:cNvPr id="3" name="Content Placeholder 2">
            <a:extLst>
              <a:ext uri="{FF2B5EF4-FFF2-40B4-BE49-F238E27FC236}">
                <a16:creationId xmlns:a16="http://schemas.microsoft.com/office/drawing/2014/main" id="{1A54DFB9-7324-3545-8A14-B73E7F2E1E8D}"/>
              </a:ext>
            </a:extLst>
          </p:cNvPr>
          <p:cNvSpPr>
            <a:spLocks noGrp="1"/>
          </p:cNvSpPr>
          <p:nvPr>
            <p:ph idx="1"/>
          </p:nvPr>
        </p:nvSpPr>
        <p:spPr>
          <a:xfrm>
            <a:off x="1141412" y="1887226"/>
            <a:ext cx="9905999" cy="4513574"/>
          </a:xfrm>
        </p:spPr>
        <p:txBody>
          <a:bodyPr>
            <a:noAutofit/>
          </a:bodyPr>
          <a:lstStyle/>
          <a:p>
            <a:pPr marL="0" indent="0">
              <a:buNone/>
            </a:pPr>
            <a:r>
              <a:rPr lang="en-AU" b="1" i="1" dirty="0"/>
              <a:t>As a user, I want to:</a:t>
            </a:r>
            <a:endParaRPr lang="en-AU" b="1" dirty="0"/>
          </a:p>
          <a:p>
            <a:r>
              <a:rPr lang="en-AU" dirty="0"/>
              <a:t>be able to keep track of my paid subscriptions in order to budget and keep on top of my finances</a:t>
            </a:r>
          </a:p>
          <a:p>
            <a:r>
              <a:rPr lang="en-AU" dirty="0"/>
              <a:t>be able to create and edit my own subscriptions, including the billing frequency and amount</a:t>
            </a:r>
          </a:p>
          <a:p>
            <a:r>
              <a:rPr lang="en-AU" dirty="0"/>
              <a:t>be able to delete subscriptions after I've unsubscribed from them</a:t>
            </a:r>
          </a:p>
          <a:p>
            <a:r>
              <a:rPr lang="en-AU" dirty="0"/>
              <a:t>be alerted when a subscription is due and how much it will cost</a:t>
            </a:r>
          </a:p>
          <a:p>
            <a:r>
              <a:rPr lang="en-AU" dirty="0"/>
              <a:t>be able to navigate the application easily via a simple and intuitive interface</a:t>
            </a:r>
          </a:p>
        </p:txBody>
      </p:sp>
    </p:spTree>
    <p:extLst>
      <p:ext uri="{BB962C8B-B14F-4D97-AF65-F5344CB8AC3E}">
        <p14:creationId xmlns:p14="http://schemas.microsoft.com/office/powerpoint/2010/main" val="63618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8CD62-01DC-6246-A4AF-1CE5CE96B8ED}"/>
              </a:ext>
            </a:extLst>
          </p:cNvPr>
          <p:cNvSpPr>
            <a:spLocks noGrp="1"/>
          </p:cNvSpPr>
          <p:nvPr>
            <p:ph type="title"/>
          </p:nvPr>
        </p:nvSpPr>
        <p:spPr>
          <a:xfrm>
            <a:off x="1247933" y="104930"/>
            <a:ext cx="9905998" cy="794479"/>
          </a:xfrm>
        </p:spPr>
        <p:txBody>
          <a:bodyPr/>
          <a:lstStyle/>
          <a:p>
            <a:r>
              <a:rPr lang="en-US" dirty="0"/>
              <a:t>Task Management - Trello</a:t>
            </a:r>
          </a:p>
        </p:txBody>
      </p:sp>
      <p:pic>
        <p:nvPicPr>
          <p:cNvPr id="4" name="Picture 3">
            <a:extLst>
              <a:ext uri="{FF2B5EF4-FFF2-40B4-BE49-F238E27FC236}">
                <a16:creationId xmlns:a16="http://schemas.microsoft.com/office/drawing/2014/main" id="{E967CB0B-63F4-D54F-A4CD-44A5A0A6A526}"/>
              </a:ext>
            </a:extLst>
          </p:cNvPr>
          <p:cNvPicPr>
            <a:picLocks noChangeAspect="1"/>
          </p:cNvPicPr>
          <p:nvPr/>
        </p:nvPicPr>
        <p:blipFill rotWithShape="1">
          <a:blip r:embed="rId3"/>
          <a:srcRect r="11259"/>
          <a:stretch/>
        </p:blipFill>
        <p:spPr>
          <a:xfrm>
            <a:off x="0" y="1738858"/>
            <a:ext cx="3837481" cy="2023672"/>
          </a:xfrm>
          <a:prstGeom prst="rect">
            <a:avLst/>
          </a:prstGeom>
        </p:spPr>
      </p:pic>
      <p:pic>
        <p:nvPicPr>
          <p:cNvPr id="7" name="Picture 6">
            <a:extLst>
              <a:ext uri="{FF2B5EF4-FFF2-40B4-BE49-F238E27FC236}">
                <a16:creationId xmlns:a16="http://schemas.microsoft.com/office/drawing/2014/main" id="{B7FFDA26-E05B-F342-9E01-CFA6990B222C}"/>
              </a:ext>
            </a:extLst>
          </p:cNvPr>
          <p:cNvPicPr>
            <a:picLocks noChangeAspect="1"/>
          </p:cNvPicPr>
          <p:nvPr/>
        </p:nvPicPr>
        <p:blipFill>
          <a:blip r:embed="rId4"/>
          <a:stretch>
            <a:fillRect/>
          </a:stretch>
        </p:blipFill>
        <p:spPr>
          <a:xfrm>
            <a:off x="4095916" y="1738859"/>
            <a:ext cx="3889339" cy="2023671"/>
          </a:xfrm>
          <a:prstGeom prst="rect">
            <a:avLst/>
          </a:prstGeom>
        </p:spPr>
      </p:pic>
      <p:pic>
        <p:nvPicPr>
          <p:cNvPr id="9" name="Picture 8">
            <a:extLst>
              <a:ext uri="{FF2B5EF4-FFF2-40B4-BE49-F238E27FC236}">
                <a16:creationId xmlns:a16="http://schemas.microsoft.com/office/drawing/2014/main" id="{2305D4CB-F5D5-9449-84D4-BC8E2558805F}"/>
              </a:ext>
            </a:extLst>
          </p:cNvPr>
          <p:cNvPicPr>
            <a:picLocks noChangeAspect="1"/>
          </p:cNvPicPr>
          <p:nvPr/>
        </p:nvPicPr>
        <p:blipFill>
          <a:blip r:embed="rId5"/>
          <a:stretch>
            <a:fillRect/>
          </a:stretch>
        </p:blipFill>
        <p:spPr>
          <a:xfrm>
            <a:off x="8243691" y="1738858"/>
            <a:ext cx="3883510" cy="2023672"/>
          </a:xfrm>
          <a:prstGeom prst="rect">
            <a:avLst/>
          </a:prstGeom>
        </p:spPr>
      </p:pic>
      <p:pic>
        <p:nvPicPr>
          <p:cNvPr id="11" name="Picture 10">
            <a:extLst>
              <a:ext uri="{FF2B5EF4-FFF2-40B4-BE49-F238E27FC236}">
                <a16:creationId xmlns:a16="http://schemas.microsoft.com/office/drawing/2014/main" id="{41B61342-AFF0-4046-BD32-930518C494C9}"/>
              </a:ext>
            </a:extLst>
          </p:cNvPr>
          <p:cNvPicPr>
            <a:picLocks noChangeAspect="1"/>
          </p:cNvPicPr>
          <p:nvPr/>
        </p:nvPicPr>
        <p:blipFill>
          <a:blip r:embed="rId6"/>
          <a:stretch>
            <a:fillRect/>
          </a:stretch>
        </p:blipFill>
        <p:spPr>
          <a:xfrm>
            <a:off x="0" y="4646950"/>
            <a:ext cx="3843052" cy="2068643"/>
          </a:xfrm>
          <a:prstGeom prst="rect">
            <a:avLst/>
          </a:prstGeom>
        </p:spPr>
      </p:pic>
      <p:pic>
        <p:nvPicPr>
          <p:cNvPr id="13" name="Picture 12">
            <a:extLst>
              <a:ext uri="{FF2B5EF4-FFF2-40B4-BE49-F238E27FC236}">
                <a16:creationId xmlns:a16="http://schemas.microsoft.com/office/drawing/2014/main" id="{D086C77B-2D0A-7649-81F3-45022444055A}"/>
              </a:ext>
            </a:extLst>
          </p:cNvPr>
          <p:cNvPicPr>
            <a:picLocks noChangeAspect="1"/>
          </p:cNvPicPr>
          <p:nvPr/>
        </p:nvPicPr>
        <p:blipFill>
          <a:blip r:embed="rId7"/>
          <a:stretch>
            <a:fillRect/>
          </a:stretch>
        </p:blipFill>
        <p:spPr>
          <a:xfrm>
            <a:off x="4095916" y="4646950"/>
            <a:ext cx="3889339" cy="2101277"/>
          </a:xfrm>
          <a:prstGeom prst="rect">
            <a:avLst/>
          </a:prstGeom>
        </p:spPr>
      </p:pic>
      <p:pic>
        <p:nvPicPr>
          <p:cNvPr id="15" name="Picture 14">
            <a:extLst>
              <a:ext uri="{FF2B5EF4-FFF2-40B4-BE49-F238E27FC236}">
                <a16:creationId xmlns:a16="http://schemas.microsoft.com/office/drawing/2014/main" id="{3183A47E-295A-A647-9A66-C09C0359255E}"/>
              </a:ext>
            </a:extLst>
          </p:cNvPr>
          <p:cNvPicPr>
            <a:picLocks noChangeAspect="1"/>
          </p:cNvPicPr>
          <p:nvPr/>
        </p:nvPicPr>
        <p:blipFill>
          <a:blip r:embed="rId8"/>
          <a:stretch>
            <a:fillRect/>
          </a:stretch>
        </p:blipFill>
        <p:spPr>
          <a:xfrm>
            <a:off x="8238119" y="4646950"/>
            <a:ext cx="3898022" cy="2101277"/>
          </a:xfrm>
          <a:prstGeom prst="rect">
            <a:avLst/>
          </a:prstGeom>
        </p:spPr>
      </p:pic>
      <p:sp>
        <p:nvSpPr>
          <p:cNvPr id="16" name="Content Placeholder 2">
            <a:extLst>
              <a:ext uri="{FF2B5EF4-FFF2-40B4-BE49-F238E27FC236}">
                <a16:creationId xmlns:a16="http://schemas.microsoft.com/office/drawing/2014/main" id="{3292AC3E-5A4A-0A42-9649-2EE2911F8857}"/>
              </a:ext>
            </a:extLst>
          </p:cNvPr>
          <p:cNvSpPr>
            <a:spLocks noGrp="1"/>
          </p:cNvSpPr>
          <p:nvPr>
            <p:ph idx="1"/>
          </p:nvPr>
        </p:nvSpPr>
        <p:spPr>
          <a:xfrm>
            <a:off x="1365183" y="1032786"/>
            <a:ext cx="1107113" cy="616131"/>
          </a:xfrm>
        </p:spPr>
        <p:txBody>
          <a:bodyPr>
            <a:noAutofit/>
          </a:bodyPr>
          <a:lstStyle/>
          <a:p>
            <a:pPr marL="0" indent="0" algn="ctr">
              <a:buNone/>
            </a:pPr>
            <a:r>
              <a:rPr lang="en-AU" b="1" i="1" dirty="0"/>
              <a:t>Day 1</a:t>
            </a:r>
            <a:endParaRPr lang="en-AU" dirty="0"/>
          </a:p>
        </p:txBody>
      </p:sp>
      <p:sp>
        <p:nvSpPr>
          <p:cNvPr id="17" name="Content Placeholder 2">
            <a:extLst>
              <a:ext uri="{FF2B5EF4-FFF2-40B4-BE49-F238E27FC236}">
                <a16:creationId xmlns:a16="http://schemas.microsoft.com/office/drawing/2014/main" id="{6421D1EA-0511-EC4B-8270-7A48EE869841}"/>
              </a:ext>
            </a:extLst>
          </p:cNvPr>
          <p:cNvSpPr txBox="1">
            <a:spLocks/>
          </p:cNvSpPr>
          <p:nvPr/>
        </p:nvSpPr>
        <p:spPr>
          <a:xfrm>
            <a:off x="5647375" y="1046241"/>
            <a:ext cx="1107113" cy="61613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AU" b="1" i="1" dirty="0"/>
              <a:t>Day 2</a:t>
            </a:r>
            <a:endParaRPr lang="en-AU" dirty="0"/>
          </a:p>
        </p:txBody>
      </p:sp>
      <p:sp>
        <p:nvSpPr>
          <p:cNvPr id="18" name="Content Placeholder 2">
            <a:extLst>
              <a:ext uri="{FF2B5EF4-FFF2-40B4-BE49-F238E27FC236}">
                <a16:creationId xmlns:a16="http://schemas.microsoft.com/office/drawing/2014/main" id="{25B50B52-9763-6948-9FE8-E104CEB1A85E}"/>
              </a:ext>
            </a:extLst>
          </p:cNvPr>
          <p:cNvSpPr txBox="1">
            <a:spLocks/>
          </p:cNvSpPr>
          <p:nvPr/>
        </p:nvSpPr>
        <p:spPr>
          <a:xfrm>
            <a:off x="9631889" y="1032786"/>
            <a:ext cx="1107113" cy="61613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AU" b="1" i="1" dirty="0"/>
              <a:t>Day 3</a:t>
            </a:r>
            <a:endParaRPr lang="en-AU" dirty="0"/>
          </a:p>
        </p:txBody>
      </p:sp>
      <p:sp>
        <p:nvSpPr>
          <p:cNvPr id="19" name="Content Placeholder 2">
            <a:extLst>
              <a:ext uri="{FF2B5EF4-FFF2-40B4-BE49-F238E27FC236}">
                <a16:creationId xmlns:a16="http://schemas.microsoft.com/office/drawing/2014/main" id="{06AB85B1-CABF-B34B-81E4-2AA2C8B2E99E}"/>
              </a:ext>
            </a:extLst>
          </p:cNvPr>
          <p:cNvSpPr txBox="1">
            <a:spLocks/>
          </p:cNvSpPr>
          <p:nvPr/>
        </p:nvSpPr>
        <p:spPr>
          <a:xfrm>
            <a:off x="1247933" y="4030819"/>
            <a:ext cx="1107113" cy="61613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AU" b="1" i="1" dirty="0"/>
              <a:t>Day 5</a:t>
            </a:r>
            <a:endParaRPr lang="en-AU" dirty="0"/>
          </a:p>
        </p:txBody>
      </p:sp>
      <p:sp>
        <p:nvSpPr>
          <p:cNvPr id="20" name="Content Placeholder 2">
            <a:extLst>
              <a:ext uri="{FF2B5EF4-FFF2-40B4-BE49-F238E27FC236}">
                <a16:creationId xmlns:a16="http://schemas.microsoft.com/office/drawing/2014/main" id="{398663D5-23B3-6541-A2FE-7B73346BBF2F}"/>
              </a:ext>
            </a:extLst>
          </p:cNvPr>
          <p:cNvSpPr txBox="1">
            <a:spLocks/>
          </p:cNvSpPr>
          <p:nvPr/>
        </p:nvSpPr>
        <p:spPr>
          <a:xfrm>
            <a:off x="5647374" y="4030819"/>
            <a:ext cx="1107113" cy="61613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AU" b="1" i="1" dirty="0"/>
              <a:t>Day 6</a:t>
            </a:r>
            <a:endParaRPr lang="en-AU" dirty="0"/>
          </a:p>
        </p:txBody>
      </p:sp>
      <p:sp>
        <p:nvSpPr>
          <p:cNvPr id="21" name="Content Placeholder 2">
            <a:extLst>
              <a:ext uri="{FF2B5EF4-FFF2-40B4-BE49-F238E27FC236}">
                <a16:creationId xmlns:a16="http://schemas.microsoft.com/office/drawing/2014/main" id="{D72480E9-229C-814C-8D83-1FDFAD0D4072}"/>
              </a:ext>
            </a:extLst>
          </p:cNvPr>
          <p:cNvSpPr txBox="1">
            <a:spLocks/>
          </p:cNvSpPr>
          <p:nvPr/>
        </p:nvSpPr>
        <p:spPr>
          <a:xfrm>
            <a:off x="9631889" y="4044274"/>
            <a:ext cx="1107113" cy="61613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AU" b="1" i="1" dirty="0"/>
              <a:t>Day 7</a:t>
            </a:r>
            <a:endParaRPr lang="en-AU" dirty="0"/>
          </a:p>
        </p:txBody>
      </p:sp>
    </p:spTree>
    <p:extLst>
      <p:ext uri="{BB962C8B-B14F-4D97-AF65-F5344CB8AC3E}">
        <p14:creationId xmlns:p14="http://schemas.microsoft.com/office/powerpoint/2010/main" val="223583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fade">
                                      <p:cBhvr>
                                        <p:cTn id="12" dur="500"/>
                                        <p:tgtEl>
                                          <p:spTgt spid="1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fade">
                                      <p:cBhvr>
                                        <p:cTn id="17" dur="500"/>
                                        <p:tgtEl>
                                          <p:spTgt spid="1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0" end="0"/>
                                            </p:txEl>
                                          </p:spTgt>
                                        </p:tgtEl>
                                        <p:attrNameLst>
                                          <p:attrName>style.visibility</p:attrName>
                                        </p:attrNameLst>
                                      </p:cBhvr>
                                      <p:to>
                                        <p:strVal val="visible"/>
                                      </p:to>
                                    </p:set>
                                    <p:animEffect transition="in" filter="fade">
                                      <p:cBhvr>
                                        <p:cTn id="22" dur="500"/>
                                        <p:tgtEl>
                                          <p:spTgt spid="1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Effect transition="in" filter="fade">
                                      <p:cBhvr>
                                        <p:cTn id="27" dur="500"/>
                                        <p:tgtEl>
                                          <p:spTgt spid="2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xEl>
                                              <p:pRg st="0" end="0"/>
                                            </p:txEl>
                                          </p:spTgt>
                                        </p:tgtEl>
                                        <p:attrNameLst>
                                          <p:attrName>style.visibility</p:attrName>
                                        </p:attrNameLst>
                                      </p:cBhvr>
                                      <p:to>
                                        <p:strVal val="visible"/>
                                      </p:to>
                                    </p:set>
                                    <p:animEffect transition="in" filter="fade">
                                      <p:cBhvr>
                                        <p:cTn id="3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D2C44-3749-654C-A755-2AD24C4AFEA0}"/>
              </a:ext>
            </a:extLst>
          </p:cNvPr>
          <p:cNvSpPr>
            <a:spLocks noGrp="1"/>
          </p:cNvSpPr>
          <p:nvPr>
            <p:ph type="title"/>
          </p:nvPr>
        </p:nvSpPr>
        <p:spPr/>
        <p:txBody>
          <a:bodyPr/>
          <a:lstStyle/>
          <a:p>
            <a:r>
              <a:rPr lang="en-US" dirty="0"/>
              <a:t>Wireframes</a:t>
            </a:r>
          </a:p>
        </p:txBody>
      </p:sp>
      <p:sp>
        <p:nvSpPr>
          <p:cNvPr id="7" name="Frame 6">
            <a:extLst>
              <a:ext uri="{FF2B5EF4-FFF2-40B4-BE49-F238E27FC236}">
                <a16:creationId xmlns:a16="http://schemas.microsoft.com/office/drawing/2014/main" id="{4E4070E1-2682-3C46-8FC7-7CD641BC19FE}"/>
              </a:ext>
            </a:extLst>
          </p:cNvPr>
          <p:cNvSpPr/>
          <p:nvPr/>
        </p:nvSpPr>
        <p:spPr>
          <a:xfrm>
            <a:off x="4714406" y="1865892"/>
            <a:ext cx="2487600" cy="2487600"/>
          </a:xfrm>
          <a:prstGeom prst="frame">
            <a:avLst/>
          </a:prstGeom>
          <a:solidFill>
            <a:schemeClr val="bg2"/>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a:extLst>
              <a:ext uri="{FF2B5EF4-FFF2-40B4-BE49-F238E27FC236}">
                <a16:creationId xmlns:a16="http://schemas.microsoft.com/office/drawing/2014/main" id="{28E628FC-620E-F843-A094-66F8D3690E2F}"/>
              </a:ext>
            </a:extLst>
          </p:cNvPr>
          <p:cNvSpPr/>
          <p:nvPr/>
        </p:nvSpPr>
        <p:spPr>
          <a:xfrm>
            <a:off x="4182255" y="3477718"/>
            <a:ext cx="1394086" cy="1394086"/>
          </a:xfrm>
          <a:prstGeom prst="frame">
            <a:avLst/>
          </a:prstGeom>
          <a:solidFill>
            <a:schemeClr val="bg2"/>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98682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703</TotalTime>
  <Words>312</Words>
  <Application>Microsoft Macintosh PowerPoint</Application>
  <PresentationFormat>Widescreen</PresentationFormat>
  <Paragraphs>45</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Al Bayan Plain</vt:lpstr>
      <vt:lpstr>Arial</vt:lpstr>
      <vt:lpstr>Calibri</vt:lpstr>
      <vt:lpstr>Trebuchet MS</vt:lpstr>
      <vt:lpstr>Tw Cen MT</vt:lpstr>
      <vt:lpstr>Circuit</vt:lpstr>
      <vt:lpstr>‘SubTracked’</vt:lpstr>
      <vt:lpstr>What is SubTracked?</vt:lpstr>
      <vt:lpstr>What is SubTracked?</vt:lpstr>
      <vt:lpstr>What is SubTracked?</vt:lpstr>
      <vt:lpstr>Data Flow</vt:lpstr>
      <vt:lpstr>Application Architecture</vt:lpstr>
      <vt:lpstr>User Stories?</vt:lpstr>
      <vt:lpstr>Task Management - Trello</vt:lpstr>
      <vt:lpstr>Wireframes</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cardboard cache’</dc:title>
  <dc:creator>Daniel Waldow</dc:creator>
  <cp:lastModifiedBy>Daniel Waldow</cp:lastModifiedBy>
  <cp:revision>18</cp:revision>
  <dcterms:created xsi:type="dcterms:W3CDTF">2020-11-17T10:58:21Z</dcterms:created>
  <dcterms:modified xsi:type="dcterms:W3CDTF">2021-01-24T23:35:50Z</dcterms:modified>
</cp:coreProperties>
</file>